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Dosis"/>
      <p:regular r:id="rId15"/>
      <p:bold r:id="rId16"/>
    </p:embeddedFont>
    <p:embeddedFont>
      <p:font typeface="Staatliches"/>
      <p:regular r:id="rId17"/>
    </p:embeddedFont>
    <p:embeddedFont>
      <p:font typeface="Fira Sans Extra Condensed Medium"/>
      <p:regular r:id="rId18"/>
      <p:bold r:id="rId19"/>
      <p:italic r:id="rId20"/>
      <p:boldItalic r:id="rId21"/>
    </p:embeddedFont>
    <p:embeddedFont>
      <p:font typeface="Playfair Display Regular"/>
      <p:regular r:id="rId22"/>
      <p:bold r:id="rId23"/>
      <p:italic r:id="rId24"/>
      <p:boldItalic r:id="rId25"/>
    </p:embeddedFont>
    <p:embeddedFont>
      <p:font typeface="Dosis ExtraLight"/>
      <p:regular r:id="rId26"/>
      <p:bold r:id="rId27"/>
    </p:embeddedFont>
    <p:embeddedFont>
      <p:font typeface="Fira Sans Condensed ExtraLight"/>
      <p:regular r:id="rId28"/>
      <p:bold r:id="rId29"/>
      <p:italic r:id="rId30"/>
      <p:boldItalic r:id="rId31"/>
    </p:embeddedFont>
    <p:embeddedFont>
      <p:font typeface="Montserrat SemiBold"/>
      <p:regular r:id="rId32"/>
      <p:bold r:id="rId33"/>
      <p:italic r:id="rId34"/>
      <p:boldItalic r:id="rId35"/>
    </p:embeddedFont>
    <p:embeddedFont>
      <p:font typeface="Playfair Display"/>
      <p:regular r:id="rId36"/>
      <p:bold r:id="rId37"/>
      <p:italic r:id="rId38"/>
      <p:boldItalic r:id="rId39"/>
    </p:embeddedFont>
    <p:embeddedFont>
      <p:font typeface="Montserrat"/>
      <p:regular r:id="rId40"/>
      <p:bold r:id="rId41"/>
      <p:italic r:id="rId42"/>
      <p:boldItalic r:id="rId43"/>
    </p:embeddedFont>
    <p:embeddedFont>
      <p:font typeface="Abel"/>
      <p:regular r:id="rId44"/>
    </p:embeddedFont>
    <p:embeddedFont>
      <p:font typeface="Squada One"/>
      <p:regular r:id="rId45"/>
    </p:embeddedFont>
    <p:embeddedFont>
      <p:font typeface="Josefin Sans"/>
      <p:regular r:id="rId46"/>
      <p:bold r:id="rId47"/>
      <p:italic r:id="rId48"/>
      <p:boldItalic r:id="rId49"/>
    </p:embeddedFont>
    <p:embeddedFont>
      <p:font typeface="Merriweather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54">
          <p15:clr>
            <a:srgbClr val="9AA0A6"/>
          </p15:clr>
        </p15:guide>
        <p15:guide id="2" orient="horz" pos="336">
          <p15:clr>
            <a:srgbClr val="9AA0A6"/>
          </p15:clr>
        </p15:guide>
        <p15:guide id="3" orient="horz" pos="2904">
          <p15:clr>
            <a:srgbClr val="9AA0A6"/>
          </p15:clr>
        </p15:guide>
        <p15:guide id="4" pos="2880">
          <p15:clr>
            <a:srgbClr val="9AA0A6"/>
          </p15:clr>
        </p15:guide>
        <p15:guide id="5" pos="701">
          <p15:clr>
            <a:srgbClr val="9AA0A6"/>
          </p15:clr>
        </p15:guide>
        <p15:guide id="6" orient="horz" pos="261">
          <p15:clr>
            <a:srgbClr val="9AA0A6"/>
          </p15:clr>
        </p15:guide>
        <p15:guide id="7" pos="885">
          <p15:clr>
            <a:srgbClr val="9AA0A6"/>
          </p15:clr>
        </p15:guide>
        <p15:guide id="8" pos="532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221E91E-4F60-4ACB-9AB3-1D09CA0644C7}">
  <a:tblStyle styleId="{0221E91E-4F60-4ACB-9AB3-1D09CA0644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54"/>
        <p:guide pos="336" orient="horz"/>
        <p:guide pos="2904" orient="horz"/>
        <p:guide pos="2880"/>
        <p:guide pos="701"/>
        <p:guide pos="261" orient="horz"/>
        <p:guide pos="885"/>
        <p:guide pos="532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regular.fntdata"/><Relationship Id="rId42" Type="http://schemas.openxmlformats.org/officeDocument/2006/relationships/font" Target="fonts/Montserrat-italic.fntdata"/><Relationship Id="rId41" Type="http://schemas.openxmlformats.org/officeDocument/2006/relationships/font" Target="fonts/Montserrat-bold.fntdata"/><Relationship Id="rId44" Type="http://schemas.openxmlformats.org/officeDocument/2006/relationships/font" Target="fonts/Abel-regular.fntdata"/><Relationship Id="rId43" Type="http://schemas.openxmlformats.org/officeDocument/2006/relationships/font" Target="fonts/Montserrat-boldItalic.fntdata"/><Relationship Id="rId46" Type="http://schemas.openxmlformats.org/officeDocument/2006/relationships/font" Target="fonts/JosefinSans-regular.fntdata"/><Relationship Id="rId45" Type="http://schemas.openxmlformats.org/officeDocument/2006/relationships/font" Target="fonts/SquadaOn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JosefinSans-italic.fntdata"/><Relationship Id="rId47" Type="http://schemas.openxmlformats.org/officeDocument/2006/relationships/font" Target="fonts/JosefinSans-bold.fntdata"/><Relationship Id="rId49" Type="http://schemas.openxmlformats.org/officeDocument/2006/relationships/font" Target="fonts/Josefi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CondensedExtraLight-boldItalic.fntdata"/><Relationship Id="rId30" Type="http://schemas.openxmlformats.org/officeDocument/2006/relationships/font" Target="fonts/FiraSansCondensedExtraLight-italic.fntdata"/><Relationship Id="rId33" Type="http://schemas.openxmlformats.org/officeDocument/2006/relationships/font" Target="fonts/MontserratSemiBold-bold.fntdata"/><Relationship Id="rId32" Type="http://schemas.openxmlformats.org/officeDocument/2006/relationships/font" Target="fonts/MontserratSemiBold-regular.fntdata"/><Relationship Id="rId35" Type="http://schemas.openxmlformats.org/officeDocument/2006/relationships/font" Target="fonts/MontserratSemiBold-boldItalic.fntdata"/><Relationship Id="rId34" Type="http://schemas.openxmlformats.org/officeDocument/2006/relationships/font" Target="fonts/MontserratSemiBold-italic.fntdata"/><Relationship Id="rId37" Type="http://schemas.openxmlformats.org/officeDocument/2006/relationships/font" Target="fonts/PlayfairDisplay-bold.fntdata"/><Relationship Id="rId36" Type="http://schemas.openxmlformats.org/officeDocument/2006/relationships/font" Target="fonts/PlayfairDisplay-regular.fntdata"/><Relationship Id="rId39" Type="http://schemas.openxmlformats.org/officeDocument/2006/relationships/font" Target="fonts/PlayfairDisplay-boldItalic.fntdata"/><Relationship Id="rId38" Type="http://schemas.openxmlformats.org/officeDocument/2006/relationships/font" Target="fonts/PlayfairDisplay-italic.fntdata"/><Relationship Id="rId20" Type="http://schemas.openxmlformats.org/officeDocument/2006/relationships/font" Target="fonts/FiraSansExtraCondensedMedium-italic.fntdata"/><Relationship Id="rId22" Type="http://schemas.openxmlformats.org/officeDocument/2006/relationships/font" Target="fonts/PlayfairDisplayRegular-regular.fntdata"/><Relationship Id="rId21" Type="http://schemas.openxmlformats.org/officeDocument/2006/relationships/font" Target="fonts/FiraSansExtraCondensedMedium-boldItalic.fntdata"/><Relationship Id="rId24" Type="http://schemas.openxmlformats.org/officeDocument/2006/relationships/font" Target="fonts/PlayfairDisplayRegular-italic.fntdata"/><Relationship Id="rId23" Type="http://schemas.openxmlformats.org/officeDocument/2006/relationships/font" Target="fonts/PlayfairDisplayRegular-bold.fntdata"/><Relationship Id="rId26" Type="http://schemas.openxmlformats.org/officeDocument/2006/relationships/font" Target="fonts/DosisExtraLight-regular.fntdata"/><Relationship Id="rId25" Type="http://schemas.openxmlformats.org/officeDocument/2006/relationships/font" Target="fonts/PlayfairDisplayRegular-boldItalic.fntdata"/><Relationship Id="rId28" Type="http://schemas.openxmlformats.org/officeDocument/2006/relationships/font" Target="fonts/FiraSansCondensedExtraLight-regular.fntdata"/><Relationship Id="rId27" Type="http://schemas.openxmlformats.org/officeDocument/2006/relationships/font" Target="fonts/DosisExtraLight-bold.fntdata"/><Relationship Id="rId29" Type="http://schemas.openxmlformats.org/officeDocument/2006/relationships/font" Target="fonts/FiraSansCondensedExtraLight-bold.fntdata"/><Relationship Id="rId51" Type="http://schemas.openxmlformats.org/officeDocument/2006/relationships/font" Target="fonts/Merriweather-bold.fntdata"/><Relationship Id="rId50" Type="http://schemas.openxmlformats.org/officeDocument/2006/relationships/font" Target="fonts/Merriweather-regular.fntdata"/><Relationship Id="rId53" Type="http://schemas.openxmlformats.org/officeDocument/2006/relationships/font" Target="fonts/Merriweather-boldItalic.fntdata"/><Relationship Id="rId52" Type="http://schemas.openxmlformats.org/officeDocument/2006/relationships/font" Target="fonts/Merriweather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Dosis-regular.fntdata"/><Relationship Id="rId14" Type="http://schemas.openxmlformats.org/officeDocument/2006/relationships/slide" Target="slides/slide8.xml"/><Relationship Id="rId17" Type="http://schemas.openxmlformats.org/officeDocument/2006/relationships/font" Target="fonts/Staatliches-regular.fntdata"/><Relationship Id="rId16" Type="http://schemas.openxmlformats.org/officeDocument/2006/relationships/font" Target="fonts/Dosis-bold.fntdata"/><Relationship Id="rId19" Type="http://schemas.openxmlformats.org/officeDocument/2006/relationships/font" Target="fonts/FiraSansExtraCondensedMedium-bold.fntdata"/><Relationship Id="rId18" Type="http://schemas.openxmlformats.org/officeDocument/2006/relationships/font" Target="fonts/FiraSansExtraCondensedMedium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1854c95cc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1854c95cc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647b26e70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647b26e70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522eb7919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522eb791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McKinsey report surveyed 3,184 respondents on this matter of which 55% said they would allow it and 24% said they would not allow it under any circumstances. The other 21% said they would share data that helped improve the car’s product, under the condition it would not be sold to third parties. 45% of people surveyed were opposed to their data being sold to third parties.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93dc49f0c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93dc49f0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647b26e70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647b26e70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647b26e70_4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9647b26e70_4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 provides services that are much more efficient and easier to use for the user. One competitor, WorryWatch depends on an initial fee of $4.99. Moodify believes in free mental health services, and is free to download. Only for a small fee are extra services provided.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71f33f51b_6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71f33f51b_6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ies.freepik.com/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solidFill>
          <a:srgbClr val="EFEFE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4818613" y="1392125"/>
            <a:ext cx="3527100" cy="20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5013313" y="3277126"/>
            <a:ext cx="3332400" cy="336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26_1_1_1">
    <p:bg>
      <p:bgPr>
        <a:solidFill>
          <a:srgbClr val="EFEFE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idx="1" type="subTitle"/>
          </p:nvPr>
        </p:nvSpPr>
        <p:spPr>
          <a:xfrm>
            <a:off x="6189713" y="2321100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2" type="subTitle"/>
          </p:nvPr>
        </p:nvSpPr>
        <p:spPr>
          <a:xfrm>
            <a:off x="587862" y="2321100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3" type="subTitle"/>
          </p:nvPr>
        </p:nvSpPr>
        <p:spPr>
          <a:xfrm>
            <a:off x="3359112" y="2321100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1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 txBox="1"/>
          <p:nvPr>
            <p:ph type="ctrTitle"/>
          </p:nvPr>
        </p:nvSpPr>
        <p:spPr>
          <a:xfrm flipH="1">
            <a:off x="930900" y="36680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4" type="subTitle"/>
          </p:nvPr>
        </p:nvSpPr>
        <p:spPr>
          <a:xfrm>
            <a:off x="6189718" y="2005346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5" type="subTitle"/>
          </p:nvPr>
        </p:nvSpPr>
        <p:spPr>
          <a:xfrm>
            <a:off x="587850" y="2005346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6" type="subTitle"/>
          </p:nvPr>
        </p:nvSpPr>
        <p:spPr>
          <a:xfrm>
            <a:off x="3359108" y="2005346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7" type="subTitle"/>
          </p:nvPr>
        </p:nvSpPr>
        <p:spPr>
          <a:xfrm>
            <a:off x="6189713" y="4056305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8" type="subTitle"/>
          </p:nvPr>
        </p:nvSpPr>
        <p:spPr>
          <a:xfrm>
            <a:off x="587862" y="4056305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9" type="subTitle"/>
          </p:nvPr>
        </p:nvSpPr>
        <p:spPr>
          <a:xfrm>
            <a:off x="3359112" y="4056305"/>
            <a:ext cx="2425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3" type="subTitle"/>
          </p:nvPr>
        </p:nvSpPr>
        <p:spPr>
          <a:xfrm>
            <a:off x="6189718" y="3740552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2" name="Google Shape;82;p11"/>
          <p:cNvSpPr txBox="1"/>
          <p:nvPr>
            <p:ph idx="14" type="subTitle"/>
          </p:nvPr>
        </p:nvSpPr>
        <p:spPr>
          <a:xfrm>
            <a:off x="587850" y="3740552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idx="15" type="subTitle"/>
          </p:nvPr>
        </p:nvSpPr>
        <p:spPr>
          <a:xfrm>
            <a:off x="3359108" y="3740552"/>
            <a:ext cx="2425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26_1_1_1_2">
    <p:bg>
      <p:bgPr>
        <a:solidFill>
          <a:srgbClr val="EFEFE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idx="1" type="subTitle"/>
          </p:nvPr>
        </p:nvSpPr>
        <p:spPr>
          <a:xfrm>
            <a:off x="4736030" y="1531703"/>
            <a:ext cx="3493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2" type="subTitle"/>
          </p:nvPr>
        </p:nvSpPr>
        <p:spPr>
          <a:xfrm>
            <a:off x="4736037" y="1215950"/>
            <a:ext cx="3493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3" type="subTitle"/>
          </p:nvPr>
        </p:nvSpPr>
        <p:spPr>
          <a:xfrm>
            <a:off x="4736030" y="4056302"/>
            <a:ext cx="3493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2"/>
          <p:cNvSpPr txBox="1"/>
          <p:nvPr>
            <p:ph idx="4" type="subTitle"/>
          </p:nvPr>
        </p:nvSpPr>
        <p:spPr>
          <a:xfrm>
            <a:off x="4736037" y="3740549"/>
            <a:ext cx="3493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idx="5" type="subTitle"/>
          </p:nvPr>
        </p:nvSpPr>
        <p:spPr>
          <a:xfrm>
            <a:off x="4736030" y="2793999"/>
            <a:ext cx="34938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6" type="subTitle"/>
          </p:nvPr>
        </p:nvSpPr>
        <p:spPr>
          <a:xfrm>
            <a:off x="4736037" y="2478247"/>
            <a:ext cx="3493800" cy="37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91" name="Google Shape;91;p12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2"/>
          <p:cNvSpPr txBox="1"/>
          <p:nvPr>
            <p:ph type="ctrTitle"/>
          </p:nvPr>
        </p:nvSpPr>
        <p:spPr>
          <a:xfrm>
            <a:off x="948600" y="366800"/>
            <a:ext cx="55641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26_1_1_1_1">
    <p:bg>
      <p:bgPr>
        <a:solidFill>
          <a:srgbClr val="EFEFE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3"/>
          <p:cNvSpPr txBox="1"/>
          <p:nvPr>
            <p:ph type="ctrTitle"/>
          </p:nvPr>
        </p:nvSpPr>
        <p:spPr>
          <a:xfrm>
            <a:off x="939750" y="366800"/>
            <a:ext cx="38100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USTOM_26_1_1_1_1_2">
    <p:bg>
      <p:bgPr>
        <a:solidFill>
          <a:srgbClr val="EFEFE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 txBox="1"/>
          <p:nvPr>
            <p:ph type="ctrTitle"/>
          </p:nvPr>
        </p:nvSpPr>
        <p:spPr>
          <a:xfrm flipH="1">
            <a:off x="5944500" y="366800"/>
            <a:ext cx="22509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7_1">
    <p:bg>
      <p:bgPr>
        <a:solidFill>
          <a:srgbClr val="EFEFE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/>
          <p:nvPr/>
        </p:nvSpPr>
        <p:spPr>
          <a:xfrm flipH="1">
            <a:off x="-7075" y="-130931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type="ctrTitle"/>
          </p:nvPr>
        </p:nvSpPr>
        <p:spPr>
          <a:xfrm>
            <a:off x="5502775" y="1410925"/>
            <a:ext cx="2597100" cy="11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5502775" y="2438625"/>
            <a:ext cx="2677800" cy="13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 ExtraLight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/>
        </p:txBody>
      </p:sp>
      <p:sp>
        <p:nvSpPr>
          <p:cNvPr id="103" name="Google Shape;103;p15"/>
          <p:cNvSpPr txBox="1"/>
          <p:nvPr/>
        </p:nvSpPr>
        <p:spPr>
          <a:xfrm>
            <a:off x="5502775" y="4090950"/>
            <a:ext cx="29469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including icons by 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and infographics &amp; images by 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900">
                <a:solidFill>
                  <a:schemeClr val="accent3"/>
                </a:solidFill>
                <a:latin typeface="Dosis"/>
                <a:ea typeface="Dosis"/>
                <a:cs typeface="Dosis"/>
                <a:sym typeface="Dosis"/>
              </a:rPr>
              <a:t>and illustrations by</a:t>
            </a:r>
            <a:r>
              <a:rPr b="1" lang="en" sz="900">
                <a:solidFill>
                  <a:schemeClr val="accent3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b="1" lang="en" sz="900">
                <a:solidFill>
                  <a:schemeClr val="accent3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sz="900">
              <a:solidFill>
                <a:schemeClr val="accent3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7_1_1">
    <p:bg>
      <p:bgPr>
        <a:solidFill>
          <a:srgbClr val="EFEFE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7_1_1_1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noFill/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2345400" y="1497250"/>
            <a:ext cx="4453200" cy="11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idx="1" type="subTitle"/>
          </p:nvPr>
        </p:nvSpPr>
        <p:spPr>
          <a:xfrm>
            <a:off x="2317500" y="2637550"/>
            <a:ext cx="4509000" cy="9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0" name="Google Shape;110;p19"/>
          <p:cNvSpPr/>
          <p:nvPr/>
        </p:nvSpPr>
        <p:spPr>
          <a:xfrm flipH="1">
            <a:off x="8837100" y="0"/>
            <a:ext cx="306900" cy="17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11" name="Google Shape;111;p19"/>
          <p:cNvSpPr/>
          <p:nvPr/>
        </p:nvSpPr>
        <p:spPr>
          <a:xfrm flipH="1" rot="-5400000">
            <a:off x="22200" y="4706400"/>
            <a:ext cx="414900" cy="459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12" name="Google Shape;112;p19"/>
          <p:cNvSpPr/>
          <p:nvPr/>
        </p:nvSpPr>
        <p:spPr>
          <a:xfrm>
            <a:off x="8715600" y="876525"/>
            <a:ext cx="255600" cy="10464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24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28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856200" y="1115677"/>
            <a:ext cx="76704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000"/>
              <a:buFont typeface="Abel"/>
              <a:buChar char="●"/>
              <a:defRPr>
                <a:solidFill>
                  <a:srgbClr val="EFEFE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/>
        </p:txBody>
      </p:sp>
      <p:sp>
        <p:nvSpPr>
          <p:cNvPr id="14" name="Google Shape;14;p3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5" name="Google Shape;15;p3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4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solidFill>
          <a:srgbClr val="EFEFEF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 rot="10800000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idx="1" type="subTitle"/>
          </p:nvPr>
        </p:nvSpPr>
        <p:spPr>
          <a:xfrm>
            <a:off x="6825175" y="3742225"/>
            <a:ext cx="8043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2" type="subTitle"/>
          </p:nvPr>
        </p:nvSpPr>
        <p:spPr>
          <a:xfrm>
            <a:off x="6825175" y="2380050"/>
            <a:ext cx="11085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3" type="subTitle"/>
          </p:nvPr>
        </p:nvSpPr>
        <p:spPr>
          <a:xfrm>
            <a:off x="4189488" y="579250"/>
            <a:ext cx="13944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4" type="subTitle"/>
          </p:nvPr>
        </p:nvSpPr>
        <p:spPr>
          <a:xfrm>
            <a:off x="1392142" y="579250"/>
            <a:ext cx="11469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5" type="subTitle"/>
          </p:nvPr>
        </p:nvSpPr>
        <p:spPr>
          <a:xfrm>
            <a:off x="4181076" y="3742224"/>
            <a:ext cx="13449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6" type="subTitle"/>
          </p:nvPr>
        </p:nvSpPr>
        <p:spPr>
          <a:xfrm>
            <a:off x="1392142" y="1969950"/>
            <a:ext cx="1394400" cy="5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7" type="subTitle"/>
          </p:nvPr>
        </p:nvSpPr>
        <p:spPr>
          <a:xfrm>
            <a:off x="1410724" y="987775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5" name="Google Shape;25;p4"/>
          <p:cNvSpPr txBox="1"/>
          <p:nvPr>
            <p:ph idx="8" type="subTitle"/>
          </p:nvPr>
        </p:nvSpPr>
        <p:spPr>
          <a:xfrm>
            <a:off x="4199651" y="4148741"/>
            <a:ext cx="1573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9" type="subTitle"/>
          </p:nvPr>
        </p:nvSpPr>
        <p:spPr>
          <a:xfrm>
            <a:off x="1410724" y="2380873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7" name="Google Shape;27;p4"/>
          <p:cNvSpPr txBox="1"/>
          <p:nvPr>
            <p:ph idx="13" type="subTitle"/>
          </p:nvPr>
        </p:nvSpPr>
        <p:spPr>
          <a:xfrm>
            <a:off x="4208074" y="987775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8" name="Google Shape;28;p4"/>
          <p:cNvSpPr txBox="1"/>
          <p:nvPr>
            <p:ph idx="14" type="subTitle"/>
          </p:nvPr>
        </p:nvSpPr>
        <p:spPr>
          <a:xfrm>
            <a:off x="6843751" y="4148741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5" type="subTitle"/>
          </p:nvPr>
        </p:nvSpPr>
        <p:spPr>
          <a:xfrm>
            <a:off x="6843751" y="2790941"/>
            <a:ext cx="166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hasCustomPrompt="1" type="title"/>
          </p:nvPr>
        </p:nvSpPr>
        <p:spPr>
          <a:xfrm>
            <a:off x="607642" y="483494"/>
            <a:ext cx="80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4"/>
          <p:cNvSpPr txBox="1"/>
          <p:nvPr>
            <p:ph hasCustomPrompt="1" idx="16" type="title"/>
          </p:nvPr>
        </p:nvSpPr>
        <p:spPr>
          <a:xfrm>
            <a:off x="2988898" y="3646354"/>
            <a:ext cx="1212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4"/>
          <p:cNvSpPr txBox="1"/>
          <p:nvPr>
            <p:ph hasCustomPrompt="1" idx="17" type="title"/>
          </p:nvPr>
        </p:nvSpPr>
        <p:spPr>
          <a:xfrm>
            <a:off x="607642" y="1886125"/>
            <a:ext cx="8043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4"/>
          <p:cNvSpPr txBox="1"/>
          <p:nvPr>
            <p:ph hasCustomPrompt="1" idx="18" type="title"/>
          </p:nvPr>
        </p:nvSpPr>
        <p:spPr>
          <a:xfrm>
            <a:off x="3333707" y="483494"/>
            <a:ext cx="8556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/>
          <p:nvPr>
            <p:ph hasCustomPrompt="1" idx="19" type="title"/>
          </p:nvPr>
        </p:nvSpPr>
        <p:spPr>
          <a:xfrm>
            <a:off x="5632779" y="3646354"/>
            <a:ext cx="1212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4"/>
          <p:cNvSpPr txBox="1"/>
          <p:nvPr>
            <p:ph hasCustomPrompt="1" idx="20" type="title"/>
          </p:nvPr>
        </p:nvSpPr>
        <p:spPr>
          <a:xfrm>
            <a:off x="5632779" y="2283003"/>
            <a:ext cx="1212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13">
    <p:bg>
      <p:bgPr>
        <a:solidFill>
          <a:srgbClr val="EFEFEF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556000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38" name="Google Shape;38;p5"/>
          <p:cNvSpPr txBox="1"/>
          <p:nvPr>
            <p:ph type="title"/>
          </p:nvPr>
        </p:nvSpPr>
        <p:spPr>
          <a:xfrm>
            <a:off x="856197" y="1666525"/>
            <a:ext cx="23763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1" type="subTitle"/>
          </p:nvPr>
        </p:nvSpPr>
        <p:spPr>
          <a:xfrm flipH="1">
            <a:off x="856195" y="2760775"/>
            <a:ext cx="30687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0" name="Google Shape;40;p5"/>
          <p:cNvSpPr/>
          <p:nvPr/>
        </p:nvSpPr>
        <p:spPr>
          <a:xfrm flipH="1">
            <a:off x="6648725" y="3686950"/>
            <a:ext cx="25347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4_1">
    <p:bg>
      <p:bgPr>
        <a:solidFill>
          <a:srgbClr val="EFEFEF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 txBox="1"/>
          <p:nvPr>
            <p:ph idx="1" type="subTitle"/>
          </p:nvPr>
        </p:nvSpPr>
        <p:spPr>
          <a:xfrm>
            <a:off x="5207350" y="3796621"/>
            <a:ext cx="23850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2" type="subTitle"/>
          </p:nvPr>
        </p:nvSpPr>
        <p:spPr>
          <a:xfrm>
            <a:off x="5207350" y="1957850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3" type="subTitle"/>
          </p:nvPr>
        </p:nvSpPr>
        <p:spPr>
          <a:xfrm>
            <a:off x="5207350" y="21184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4" type="subTitle"/>
          </p:nvPr>
        </p:nvSpPr>
        <p:spPr>
          <a:xfrm>
            <a:off x="5207350" y="39773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6"/>
          <p:cNvSpPr/>
          <p:nvPr/>
        </p:nvSpPr>
        <p:spPr>
          <a:xfrm>
            <a:off x="0" y="3687000"/>
            <a:ext cx="16374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" name="Google Shape;49;p6"/>
          <p:cNvSpPr txBox="1"/>
          <p:nvPr>
            <p:ph idx="5" type="subTitle"/>
          </p:nvPr>
        </p:nvSpPr>
        <p:spPr>
          <a:xfrm>
            <a:off x="1455675" y="3796625"/>
            <a:ext cx="26616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50" name="Google Shape;50;p6"/>
          <p:cNvSpPr txBox="1"/>
          <p:nvPr>
            <p:ph idx="6" type="subTitle"/>
          </p:nvPr>
        </p:nvSpPr>
        <p:spPr>
          <a:xfrm>
            <a:off x="1455675" y="1957850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7" type="subTitle"/>
          </p:nvPr>
        </p:nvSpPr>
        <p:spPr>
          <a:xfrm>
            <a:off x="1455675" y="21184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8" type="subTitle"/>
          </p:nvPr>
        </p:nvSpPr>
        <p:spPr>
          <a:xfrm>
            <a:off x="1455675" y="39773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26">
    <p:bg>
      <p:bgPr>
        <a:solidFill>
          <a:srgbClr val="EFEFE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7365425" y="556000"/>
            <a:ext cx="177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5" name="Google Shape;55;p7"/>
          <p:cNvSpPr txBox="1"/>
          <p:nvPr>
            <p:ph type="title"/>
          </p:nvPr>
        </p:nvSpPr>
        <p:spPr>
          <a:xfrm flipH="1">
            <a:off x="4321203" y="1666525"/>
            <a:ext cx="39666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1" type="subTitle"/>
          </p:nvPr>
        </p:nvSpPr>
        <p:spPr>
          <a:xfrm>
            <a:off x="5219097" y="2760775"/>
            <a:ext cx="30687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">
  <p:cSld name="CUSTOM_26_2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 flipH="1">
            <a:off x="-12" y="2905000"/>
            <a:ext cx="30978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9" name="Google Shape;59;p8"/>
          <p:cNvSpPr txBox="1"/>
          <p:nvPr>
            <p:ph idx="1" type="subTitle"/>
          </p:nvPr>
        </p:nvSpPr>
        <p:spPr>
          <a:xfrm flipH="1">
            <a:off x="1511142" y="2906433"/>
            <a:ext cx="30510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2" type="subTitle"/>
          </p:nvPr>
        </p:nvSpPr>
        <p:spPr>
          <a:xfrm flipH="1">
            <a:off x="1511213" y="2084750"/>
            <a:ext cx="30894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26_1">
    <p:bg>
      <p:bgPr>
        <a:solidFill>
          <a:srgbClr val="EFEFE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 flipH="1">
            <a:off x="7755299" y="868425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5646900" y="1753400"/>
            <a:ext cx="26409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" type="subTitle"/>
          </p:nvPr>
        </p:nvSpPr>
        <p:spPr>
          <a:xfrm flipH="1">
            <a:off x="5485100" y="2753100"/>
            <a:ext cx="2802600" cy="15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26_1_1">
    <p:bg>
      <p:bgPr>
        <a:solidFill>
          <a:srgbClr val="EFEFE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0" y="868425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7" name="Google Shape;67;p10"/>
          <p:cNvSpPr txBox="1"/>
          <p:nvPr>
            <p:ph type="title"/>
          </p:nvPr>
        </p:nvSpPr>
        <p:spPr>
          <a:xfrm flipH="1">
            <a:off x="856199" y="1705548"/>
            <a:ext cx="26409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subTitle"/>
          </p:nvPr>
        </p:nvSpPr>
        <p:spPr>
          <a:xfrm>
            <a:off x="856300" y="2747325"/>
            <a:ext cx="2799000" cy="15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Staatliches"/>
              <a:buNone/>
              <a:defRPr sz="28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●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○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■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●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○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■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●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○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100"/>
              <a:buFont typeface="Dosis ExtraLight"/>
              <a:buChar char="■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20"/>
          <p:cNvCxnSpPr/>
          <p:nvPr/>
        </p:nvCxnSpPr>
        <p:spPr>
          <a:xfrm flipH="1" rot="10800000">
            <a:off x="-1264125" y="-1002875"/>
            <a:ext cx="6862500" cy="385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20"/>
          <p:cNvCxnSpPr/>
          <p:nvPr/>
        </p:nvCxnSpPr>
        <p:spPr>
          <a:xfrm flipH="1" rot="10800000">
            <a:off x="-1545400" y="-1098025"/>
            <a:ext cx="6862500" cy="385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20"/>
          <p:cNvCxnSpPr/>
          <p:nvPr/>
        </p:nvCxnSpPr>
        <p:spPr>
          <a:xfrm flipH="1" rot="10800000">
            <a:off x="152400" y="152350"/>
            <a:ext cx="6862500" cy="385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20"/>
          <p:cNvSpPr txBox="1"/>
          <p:nvPr>
            <p:ph idx="1" type="subTitle"/>
          </p:nvPr>
        </p:nvSpPr>
        <p:spPr>
          <a:xfrm>
            <a:off x="4484727" y="3494350"/>
            <a:ext cx="3861000" cy="3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700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Inclusion. Education. Innovation.</a:t>
            </a:r>
            <a:endParaRPr b="1" i="1" sz="1700">
              <a:solidFill>
                <a:schemeClr val="accent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1" name="Google Shape;121;p20"/>
          <p:cNvSpPr txBox="1"/>
          <p:nvPr>
            <p:ph type="ctrTitle"/>
          </p:nvPr>
        </p:nvSpPr>
        <p:spPr>
          <a:xfrm>
            <a:off x="4414600" y="1544525"/>
            <a:ext cx="4332000" cy="20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Include Project</a:t>
            </a:r>
            <a:endParaRPr sz="5000"/>
          </a:p>
        </p:txBody>
      </p:sp>
      <p:sp>
        <p:nvSpPr>
          <p:cNvPr id="122" name="Google Shape;122;p20"/>
          <p:cNvSpPr txBox="1"/>
          <p:nvPr/>
        </p:nvSpPr>
        <p:spPr>
          <a:xfrm>
            <a:off x="5025000" y="3830950"/>
            <a:ext cx="3433200" cy="6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By Tanisha N, HeeSun L, Deblina C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123" name="Google Shape;123;p20"/>
          <p:cNvCxnSpPr/>
          <p:nvPr/>
        </p:nvCxnSpPr>
        <p:spPr>
          <a:xfrm flipH="1" rot="10800000">
            <a:off x="0" y="-50"/>
            <a:ext cx="6862500" cy="385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525" y="330051"/>
            <a:ext cx="2786125" cy="263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ctrTitle"/>
          </p:nvPr>
        </p:nvSpPr>
        <p:spPr>
          <a:xfrm>
            <a:off x="806325" y="36064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</a:rPr>
              <a:t>Meet Anya:</a:t>
            </a:r>
            <a:endParaRPr sz="3000">
              <a:solidFill>
                <a:schemeClr val="accent3"/>
              </a:solidFill>
            </a:endParaRPr>
          </a:p>
        </p:txBody>
      </p:sp>
      <p:sp>
        <p:nvSpPr>
          <p:cNvPr id="130" name="Google Shape;130;p21"/>
          <p:cNvSpPr txBox="1"/>
          <p:nvPr>
            <p:ph idx="1" type="subTitle"/>
          </p:nvPr>
        </p:nvSpPr>
        <p:spPr>
          <a:xfrm>
            <a:off x="4251850" y="777975"/>
            <a:ext cx="468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3F1EE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accent2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3F1EE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accent2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21 year old female and is passionate about STEM</a:t>
            </a:r>
            <a:endParaRPr sz="1700">
              <a:solidFill>
                <a:schemeClr val="accent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Aspires to be like Katherine Johnson</a:t>
            </a:r>
            <a:endParaRPr sz="1700">
              <a:solidFill>
                <a:schemeClr val="accent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Hasn’t had the opportunity to go to college </a:t>
            </a:r>
            <a:r>
              <a:rPr lang="en" sz="17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because</a:t>
            </a:r>
            <a:r>
              <a:rPr lang="en" sz="17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of financial issues </a:t>
            </a:r>
            <a:endParaRPr sz="1700">
              <a:solidFill>
                <a:schemeClr val="accent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Playfair Display"/>
              <a:buChar char="●"/>
            </a:pPr>
            <a:r>
              <a:rPr lang="en" sz="17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Feels hopeless</a:t>
            </a:r>
            <a:endParaRPr sz="1700">
              <a:solidFill>
                <a:schemeClr val="accent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250" y="864652"/>
            <a:ext cx="4057600" cy="40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idx="1" type="subTitle"/>
          </p:nvPr>
        </p:nvSpPr>
        <p:spPr>
          <a:xfrm flipH="1">
            <a:off x="1206300" y="3269650"/>
            <a:ext cx="39372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latin typeface="Playfair Display Regular"/>
                <a:ea typeface="Playfair Display Regular"/>
                <a:cs typeface="Playfair Display Regular"/>
                <a:sym typeface="Playfair Display Regular"/>
              </a:rPr>
              <a:t>Program is free thanks to sponsors, including  IBM, Microsoft, Shell, Texas Instruments, and Cisco</a:t>
            </a:r>
            <a:endParaRPr sz="2200">
              <a:solidFill>
                <a:srgbClr val="FFFFFF"/>
              </a:solidFill>
              <a:latin typeface="Playfair Display Regular"/>
              <a:ea typeface="Playfair Display Regular"/>
              <a:cs typeface="Playfair Display Regular"/>
              <a:sym typeface="Playfair Display Regular"/>
            </a:endParaRPr>
          </a:p>
        </p:txBody>
      </p:sp>
      <p:sp>
        <p:nvSpPr>
          <p:cNvPr id="137" name="Google Shape;137;p22"/>
          <p:cNvSpPr txBox="1"/>
          <p:nvPr>
            <p:ph idx="2" type="subTitle"/>
          </p:nvPr>
        </p:nvSpPr>
        <p:spPr>
          <a:xfrm flipH="1">
            <a:off x="1206355" y="2195300"/>
            <a:ext cx="42201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latin typeface="Playfair Display"/>
                <a:ea typeface="Playfair Display"/>
                <a:cs typeface="Playfair Display"/>
                <a:sym typeface="Playfair Display"/>
              </a:rPr>
              <a:t>What is Include Project?</a:t>
            </a:r>
            <a:endParaRPr b="1" sz="2000" u="sng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A program on a mission to include women+!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Despite financial setbacks, women+ students have the opportunity to learn about computing!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6450" y="1045200"/>
            <a:ext cx="3379926" cy="337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578976" y="956375"/>
            <a:ext cx="31830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144" name="Google Shape;144;p23"/>
          <p:cNvSpPr/>
          <p:nvPr/>
        </p:nvSpPr>
        <p:spPr>
          <a:xfrm flipH="1">
            <a:off x="8352957" y="3911725"/>
            <a:ext cx="838921" cy="1048047"/>
          </a:xfrm>
          <a:custGeom>
            <a:rect b="b" l="l" r="r" t="t"/>
            <a:pathLst>
              <a:path extrusionOk="0" h="5327" w="4264">
                <a:moveTo>
                  <a:pt x="3206" y="1"/>
                </a:moveTo>
                <a:cubicBezTo>
                  <a:pt x="2530" y="1"/>
                  <a:pt x="1713" y="517"/>
                  <a:pt x="1157" y="1190"/>
                </a:cubicBezTo>
                <a:cubicBezTo>
                  <a:pt x="490" y="1995"/>
                  <a:pt x="11" y="3291"/>
                  <a:pt x="0" y="3919"/>
                </a:cubicBezTo>
                <a:lnTo>
                  <a:pt x="89" y="5327"/>
                </a:lnTo>
                <a:lnTo>
                  <a:pt x="871" y="4086"/>
                </a:lnTo>
                <a:cubicBezTo>
                  <a:pt x="1251" y="3073"/>
                  <a:pt x="2503" y="2353"/>
                  <a:pt x="3339" y="1777"/>
                </a:cubicBezTo>
                <a:cubicBezTo>
                  <a:pt x="4172" y="1200"/>
                  <a:pt x="4264" y="309"/>
                  <a:pt x="3587" y="64"/>
                </a:cubicBezTo>
                <a:cubicBezTo>
                  <a:pt x="3468" y="21"/>
                  <a:pt x="3340" y="1"/>
                  <a:pt x="320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3"/>
          <p:cNvSpPr/>
          <p:nvPr/>
        </p:nvSpPr>
        <p:spPr>
          <a:xfrm flipH="1">
            <a:off x="8544193" y="3996127"/>
            <a:ext cx="670507" cy="856027"/>
          </a:xfrm>
          <a:custGeom>
            <a:rect b="b" l="l" r="r" t="t"/>
            <a:pathLst>
              <a:path extrusionOk="0" h="4351" w="3408">
                <a:moveTo>
                  <a:pt x="3357" y="0"/>
                </a:moveTo>
                <a:cubicBezTo>
                  <a:pt x="3352" y="0"/>
                  <a:pt x="3347" y="1"/>
                  <a:pt x="3343" y="2"/>
                </a:cubicBezTo>
                <a:cubicBezTo>
                  <a:pt x="2275" y="377"/>
                  <a:pt x="474" y="2123"/>
                  <a:pt x="8" y="4296"/>
                </a:cubicBezTo>
                <a:cubicBezTo>
                  <a:pt x="1" y="4320"/>
                  <a:pt x="18" y="4344"/>
                  <a:pt x="41" y="4351"/>
                </a:cubicBezTo>
                <a:lnTo>
                  <a:pt x="55" y="4351"/>
                </a:lnTo>
                <a:cubicBezTo>
                  <a:pt x="76" y="4351"/>
                  <a:pt x="93" y="4337"/>
                  <a:pt x="96" y="4317"/>
                </a:cubicBezTo>
                <a:cubicBezTo>
                  <a:pt x="555" y="2175"/>
                  <a:pt x="2323" y="458"/>
                  <a:pt x="3374" y="91"/>
                </a:cubicBezTo>
                <a:cubicBezTo>
                  <a:pt x="3397" y="80"/>
                  <a:pt x="3407" y="57"/>
                  <a:pt x="3401" y="30"/>
                </a:cubicBezTo>
                <a:cubicBezTo>
                  <a:pt x="3393" y="11"/>
                  <a:pt x="3375" y="0"/>
                  <a:pt x="33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6" name="Google Shape;146;p23"/>
          <p:cNvGrpSpPr/>
          <p:nvPr/>
        </p:nvGrpSpPr>
        <p:grpSpPr>
          <a:xfrm>
            <a:off x="8492184" y="4443914"/>
            <a:ext cx="731104" cy="680532"/>
            <a:chOff x="8492184" y="4443914"/>
            <a:chExt cx="731104" cy="680532"/>
          </a:xfrm>
        </p:grpSpPr>
        <p:sp>
          <p:nvSpPr>
            <p:cNvPr id="147" name="Google Shape;147;p23"/>
            <p:cNvSpPr/>
            <p:nvPr/>
          </p:nvSpPr>
          <p:spPr>
            <a:xfrm flipH="1">
              <a:off x="8492184" y="4443914"/>
              <a:ext cx="718316" cy="680532"/>
            </a:xfrm>
            <a:custGeom>
              <a:rect b="b" l="l" r="r" t="t"/>
              <a:pathLst>
                <a:path extrusionOk="0" h="3459" w="3651">
                  <a:moveTo>
                    <a:pt x="2642" y="1"/>
                  </a:moveTo>
                  <a:cubicBezTo>
                    <a:pt x="2584" y="1"/>
                    <a:pt x="2524" y="4"/>
                    <a:pt x="2462" y="11"/>
                  </a:cubicBezTo>
                  <a:cubicBezTo>
                    <a:pt x="1666" y="96"/>
                    <a:pt x="251" y="1153"/>
                    <a:pt x="0" y="2782"/>
                  </a:cubicBezTo>
                  <a:lnTo>
                    <a:pt x="136" y="3458"/>
                  </a:lnTo>
                  <a:cubicBezTo>
                    <a:pt x="245" y="3105"/>
                    <a:pt x="687" y="2527"/>
                    <a:pt x="1394" y="2058"/>
                  </a:cubicBezTo>
                  <a:cubicBezTo>
                    <a:pt x="2176" y="1537"/>
                    <a:pt x="3159" y="1310"/>
                    <a:pt x="3393" y="898"/>
                  </a:cubicBezTo>
                  <a:cubicBezTo>
                    <a:pt x="3650" y="444"/>
                    <a:pt x="3321" y="1"/>
                    <a:pt x="26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 flipH="1">
              <a:off x="8653121" y="4529497"/>
              <a:ext cx="570167" cy="521368"/>
            </a:xfrm>
            <a:custGeom>
              <a:rect b="b" l="l" r="r" t="t"/>
              <a:pathLst>
                <a:path extrusionOk="0" h="2650" w="2898">
                  <a:moveTo>
                    <a:pt x="2843" y="1"/>
                  </a:moveTo>
                  <a:cubicBezTo>
                    <a:pt x="2122" y="82"/>
                    <a:pt x="715" y="718"/>
                    <a:pt x="7" y="2585"/>
                  </a:cubicBezTo>
                  <a:cubicBezTo>
                    <a:pt x="1" y="2609"/>
                    <a:pt x="11" y="2635"/>
                    <a:pt x="34" y="2646"/>
                  </a:cubicBezTo>
                  <a:cubicBezTo>
                    <a:pt x="42" y="2646"/>
                    <a:pt x="48" y="2649"/>
                    <a:pt x="55" y="2649"/>
                  </a:cubicBezTo>
                  <a:cubicBezTo>
                    <a:pt x="72" y="2646"/>
                    <a:pt x="89" y="2635"/>
                    <a:pt x="95" y="2619"/>
                  </a:cubicBezTo>
                  <a:cubicBezTo>
                    <a:pt x="786" y="790"/>
                    <a:pt x="2201" y="167"/>
                    <a:pt x="2853" y="93"/>
                  </a:cubicBezTo>
                  <a:cubicBezTo>
                    <a:pt x="2877" y="93"/>
                    <a:pt x="2897" y="69"/>
                    <a:pt x="2894" y="42"/>
                  </a:cubicBezTo>
                  <a:cubicBezTo>
                    <a:pt x="2890" y="18"/>
                    <a:pt x="2870" y="1"/>
                    <a:pt x="2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Google Shape;149;p23"/>
          <p:cNvSpPr txBox="1"/>
          <p:nvPr/>
        </p:nvSpPr>
        <p:spPr>
          <a:xfrm>
            <a:off x="1405250" y="1974975"/>
            <a:ext cx="47010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layfair Display"/>
              <a:buChar char="●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Despite an increase in literacy rates over 50+ years, there are still 773 million illiterate individuals around the world today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298450" lvl="0" marL="457200" rtl="0" algn="l"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layfair Display"/>
              <a:buChar char="●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Without proper education the possibility of a healthy and productive life are slim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298450" lvl="0" marL="457200" rtl="0" algn="l"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layfair Display"/>
              <a:buChar char="●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Most common barrier to education is the struggle to pay school fees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298450" lvl="1" marL="914400" rtl="0" algn="l">
              <a:spcBef>
                <a:spcPts val="500"/>
              </a:spcBef>
              <a:spcAft>
                <a:spcPts val="500"/>
              </a:spcAft>
              <a:buClr>
                <a:schemeClr val="dk2"/>
              </a:buClr>
              <a:buSzPts val="1100"/>
              <a:buFont typeface="Playfair Display"/>
              <a:buChar char="○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Families are forced to choose which child to send to school and boys are the favourable choice majority of the time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2075" y="304800"/>
            <a:ext cx="2864725" cy="286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ctrTitle"/>
          </p:nvPr>
        </p:nvSpPr>
        <p:spPr>
          <a:xfrm>
            <a:off x="872400" y="214400"/>
            <a:ext cx="55641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About the program</a:t>
            </a:r>
            <a:endParaRPr sz="4000"/>
          </a:p>
        </p:txBody>
      </p:sp>
      <p:sp>
        <p:nvSpPr>
          <p:cNvPr id="156" name="Google Shape;156;p24"/>
          <p:cNvSpPr txBox="1"/>
          <p:nvPr/>
        </p:nvSpPr>
        <p:spPr>
          <a:xfrm>
            <a:off x="4554350" y="1039850"/>
            <a:ext cx="4384800" cy="3570600"/>
          </a:xfrm>
          <a:prstGeom prst="rect">
            <a:avLst/>
          </a:prstGeom>
          <a:noFill/>
          <a:ln cap="flat" cmpd="sng" w="9525">
            <a:solidFill>
              <a:srgbClr val="FFA8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Char char="➔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nstructor led, project based teaching that is 4 months long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erriweather"/>
              <a:buChar char="➔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Fixed courses in an internationally verified curriculum and teaching methods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Merriweather"/>
              <a:buChar char="◆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Backed up by 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intensive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 research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erriweather"/>
              <a:buChar char="➔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Office hours everyday after school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erriweather"/>
              <a:buChar char="➔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Biweekly seminars with industry experts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erriweather"/>
              <a:buChar char="➔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Aims to teach students how to tackle real-world problems 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erriweather"/>
              <a:buChar char="➔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Taught in the 10 most common languages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Font typeface="Merriweather"/>
              <a:buChar char="◆"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Plus ASL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57" name="Google Shape;15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725" y="983313"/>
            <a:ext cx="4064825" cy="406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idx="1" type="subTitle"/>
          </p:nvPr>
        </p:nvSpPr>
        <p:spPr>
          <a:xfrm flipH="1">
            <a:off x="3918450" y="2573900"/>
            <a:ext cx="4950900" cy="15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layfair Display"/>
              <a:buChar char="➢"/>
            </a:pPr>
            <a:r>
              <a:rPr lang="en" sz="16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At the end of the program, students are awarded with a certificate of completion </a:t>
            </a:r>
            <a:endParaRPr sz="16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layfair Display"/>
              <a:buChar char="○"/>
            </a:pPr>
            <a:r>
              <a:rPr lang="en" sz="16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Based upon participation, completed projects, and overall growth</a:t>
            </a:r>
            <a:endParaRPr sz="16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layfair Display"/>
              <a:buChar char="○"/>
            </a:pPr>
            <a:r>
              <a:rPr lang="en" sz="16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Certificate can be eligible for a college credit at some  partner institutions.</a:t>
            </a:r>
            <a:endParaRPr sz="16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r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t/>
            </a:r>
            <a:endParaRPr sz="1600"/>
          </a:p>
        </p:txBody>
      </p:sp>
      <p:sp>
        <p:nvSpPr>
          <p:cNvPr id="163" name="Google Shape;163;p25"/>
          <p:cNvSpPr txBox="1"/>
          <p:nvPr>
            <p:ph type="title"/>
          </p:nvPr>
        </p:nvSpPr>
        <p:spPr>
          <a:xfrm>
            <a:off x="3575700" y="1677200"/>
            <a:ext cx="5293800" cy="89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Program completion</a:t>
            </a:r>
            <a:endParaRPr sz="5000"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0480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 flipH="1" rot="-5400000">
            <a:off x="4302750" y="-1770725"/>
            <a:ext cx="538500" cy="444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70" name="Google Shape;170;p26"/>
          <p:cNvSpPr txBox="1"/>
          <p:nvPr>
            <p:ph type="title"/>
          </p:nvPr>
        </p:nvSpPr>
        <p:spPr>
          <a:xfrm>
            <a:off x="296550" y="183625"/>
            <a:ext cx="8550900" cy="11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THE COMPETITION</a:t>
            </a:r>
            <a:endParaRPr sz="4500"/>
          </a:p>
        </p:txBody>
      </p:sp>
      <p:graphicFrame>
        <p:nvGraphicFramePr>
          <p:cNvPr id="171" name="Google Shape;171;p26"/>
          <p:cNvGraphicFramePr/>
          <p:nvPr/>
        </p:nvGraphicFramePr>
        <p:xfrm>
          <a:off x="408313" y="110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{0221E91E-4F60-4ACB-9AB3-1D09CA0644C7}</a:tableStyleId>
              </a:tblPr>
              <a:tblGrid>
                <a:gridCol w="1748875"/>
                <a:gridCol w="2106425"/>
                <a:gridCol w="2120200"/>
                <a:gridCol w="2074375"/>
              </a:tblGrid>
              <a:tr h="410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4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Competitor Programs</a:t>
                      </a:r>
                      <a:endParaRPr sz="1200">
                        <a:solidFill>
                          <a:schemeClr val="accent4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>
                        <a:solidFill>
                          <a:schemeClr val="accent4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4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Google Python Class</a:t>
                      </a:r>
                      <a:endParaRPr sz="1200">
                        <a:solidFill>
                          <a:schemeClr val="accent4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>
                        <a:solidFill>
                          <a:schemeClr val="accent4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4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edX</a:t>
                      </a:r>
                      <a:endParaRPr sz="1200">
                        <a:solidFill>
                          <a:schemeClr val="accent4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accent4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Youtube Videos and Lessons</a:t>
                      </a:r>
                      <a:endParaRPr sz="1200">
                        <a:solidFill>
                          <a:schemeClr val="accent4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1478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Cons about the program</a:t>
                      </a:r>
                      <a:endParaRPr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Only teaches Python</a:t>
                      </a:r>
                      <a:endParaRPr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Additional fees for graded coursework &amp; certificate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Video and text lessons are not interactive</a:t>
                      </a:r>
                      <a:endParaRPr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2" name="Google Shape;172;p26"/>
          <p:cNvGraphicFramePr/>
          <p:nvPr/>
        </p:nvGraphicFramePr>
        <p:xfrm>
          <a:off x="408313" y="3348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{0221E91E-4F60-4ACB-9AB3-1D09CA0644C7}</a:tableStyleId>
              </a:tblPr>
              <a:tblGrid>
                <a:gridCol w="1748875"/>
                <a:gridCol w="2106425"/>
                <a:gridCol w="2120200"/>
                <a:gridCol w="2074375"/>
              </a:tblGrid>
              <a:tr h="1478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Include Project in comparison to competitors</a:t>
                      </a:r>
                      <a:endParaRPr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Delves into various areas under the computing.</a:t>
                      </a:r>
                      <a:endParaRPr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No fees are required by the students.</a:t>
                      </a:r>
                      <a:endParaRPr sz="12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Students apply what they learn to projects and can ask the teacher any questions.</a:t>
                      </a:r>
                      <a:endParaRPr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cxnSp>
        <p:nvCxnSpPr>
          <p:cNvPr id="173" name="Google Shape;173;p26"/>
          <p:cNvCxnSpPr/>
          <p:nvPr/>
        </p:nvCxnSpPr>
        <p:spPr>
          <a:xfrm>
            <a:off x="3149350" y="2833050"/>
            <a:ext cx="0" cy="742800"/>
          </a:xfrm>
          <a:prstGeom prst="straightConnector1">
            <a:avLst/>
          </a:prstGeom>
          <a:noFill/>
          <a:ln cap="flat" cmpd="sng" w="38100">
            <a:solidFill>
              <a:srgbClr val="FFA8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4" name="Google Shape;174;p26"/>
          <p:cNvCxnSpPr/>
          <p:nvPr/>
        </p:nvCxnSpPr>
        <p:spPr>
          <a:xfrm>
            <a:off x="5309625" y="2833050"/>
            <a:ext cx="0" cy="742800"/>
          </a:xfrm>
          <a:prstGeom prst="straightConnector1">
            <a:avLst/>
          </a:prstGeom>
          <a:noFill/>
          <a:ln cap="flat" cmpd="sng" w="38100">
            <a:solidFill>
              <a:srgbClr val="FFA8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" name="Google Shape;175;p26"/>
          <p:cNvCxnSpPr/>
          <p:nvPr/>
        </p:nvCxnSpPr>
        <p:spPr>
          <a:xfrm>
            <a:off x="7469925" y="2833050"/>
            <a:ext cx="0" cy="742800"/>
          </a:xfrm>
          <a:prstGeom prst="straightConnector1">
            <a:avLst/>
          </a:prstGeom>
          <a:noFill/>
          <a:ln cap="flat" cmpd="sng" w="38100">
            <a:solidFill>
              <a:srgbClr val="FFA8A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ctrTitle"/>
          </p:nvPr>
        </p:nvSpPr>
        <p:spPr>
          <a:xfrm>
            <a:off x="939750" y="214400"/>
            <a:ext cx="38100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Bridging the gap</a:t>
            </a:r>
            <a:endParaRPr sz="4500"/>
          </a:p>
        </p:txBody>
      </p:sp>
      <p:sp>
        <p:nvSpPr>
          <p:cNvPr id="181" name="Google Shape;181;p27"/>
          <p:cNvSpPr txBox="1"/>
          <p:nvPr/>
        </p:nvSpPr>
        <p:spPr>
          <a:xfrm>
            <a:off x="467600" y="2096725"/>
            <a:ext cx="42948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Playfair Display"/>
                <a:ea typeface="Playfair Display"/>
                <a:cs typeface="Playfair Display"/>
                <a:sym typeface="Playfair Display"/>
              </a:rPr>
              <a:t>Include Project will help bridge the gap between women+ in low income families with limited opportunities and proper education, which can in turn change the world!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osis ExtraLight"/>
              <a:ea typeface="Dosis ExtraLight"/>
              <a:cs typeface="Dosis ExtraLight"/>
              <a:sym typeface="Dosis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osis ExtraLight"/>
              <a:ea typeface="Dosis ExtraLight"/>
              <a:cs typeface="Dosis ExtraLight"/>
              <a:sym typeface="Dosis ExtraLight"/>
            </a:endParaRPr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374" y="1023200"/>
            <a:ext cx="3883900" cy="388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sometric Proposal by Slidesgo">
  <a:themeElements>
    <a:clrScheme name="Simple Light">
      <a:dk1>
        <a:srgbClr val="263238"/>
      </a:dk1>
      <a:lt1>
        <a:srgbClr val="37474F"/>
      </a:lt1>
      <a:dk2>
        <a:srgbClr val="455A64"/>
      </a:dk2>
      <a:lt2>
        <a:srgbClr val="999999"/>
      </a:lt2>
      <a:accent1>
        <a:srgbClr val="E0E0E0"/>
      </a:accent1>
      <a:accent2>
        <a:srgbClr val="EBEBEB"/>
      </a:accent2>
      <a:accent3>
        <a:srgbClr val="FAFAFA"/>
      </a:accent3>
      <a:accent4>
        <a:srgbClr val="1FB299"/>
      </a:accent4>
      <a:accent5>
        <a:srgbClr val="23C7AC"/>
      </a:accent5>
      <a:accent6>
        <a:srgbClr val="7DEBD9"/>
      </a:accent6>
      <a:hlink>
        <a:srgbClr val="7DEB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